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73" r:id="rId4"/>
    <p:sldId id="258" r:id="rId5"/>
    <p:sldId id="317" r:id="rId6"/>
    <p:sldId id="316" r:id="rId7"/>
    <p:sldId id="272" r:id="rId8"/>
    <p:sldId id="275" r:id="rId9"/>
    <p:sldId id="261" r:id="rId10"/>
    <p:sldId id="268" r:id="rId11"/>
    <p:sldId id="309" r:id="rId12"/>
    <p:sldId id="278" r:id="rId13"/>
    <p:sldId id="279" r:id="rId14"/>
    <p:sldId id="310" r:id="rId15"/>
    <p:sldId id="282" r:id="rId16"/>
    <p:sldId id="283" r:id="rId17"/>
    <p:sldId id="285" r:id="rId18"/>
    <p:sldId id="314" r:id="rId19"/>
    <p:sldId id="298" r:id="rId20"/>
    <p:sldId id="291" r:id="rId21"/>
    <p:sldId id="289" r:id="rId22"/>
    <p:sldId id="288" r:id="rId23"/>
    <p:sldId id="300" r:id="rId24"/>
    <p:sldId id="301" r:id="rId25"/>
    <p:sldId id="302" r:id="rId26"/>
    <p:sldId id="315" r:id="rId27"/>
    <p:sldId id="304" r:id="rId28"/>
    <p:sldId id="305" r:id="rId29"/>
    <p:sldId id="306" r:id="rId30"/>
    <p:sldId id="308" r:id="rId31"/>
    <p:sldId id="307" r:id="rId32"/>
    <p:sldId id="265" r:id="rId33"/>
    <p:sldId id="266" r:id="rId34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67">
          <p15:clr>
            <a:srgbClr val="A4A3A4"/>
          </p15:clr>
        </p15:guide>
        <p15:guide id="2" pos="54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741"/>
    <a:srgbClr val="F7914C"/>
    <a:srgbClr val="B9CDE5"/>
    <a:srgbClr val="DCE6F2"/>
    <a:srgbClr val="95B3D7"/>
    <a:srgbClr val="1F2740"/>
    <a:srgbClr val="B8C96B"/>
    <a:srgbClr val="F7C96B"/>
    <a:srgbClr val="282973"/>
    <a:srgbClr val="1C1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3185" autoAdjust="0"/>
    <p:restoredTop sz="94400" autoAdjust="0"/>
  </p:normalViewPr>
  <p:slideViewPr>
    <p:cSldViewPr snapToGrid="0" showGuides="1">
      <p:cViewPr>
        <p:scale>
          <a:sx n="90" d="100"/>
          <a:sy n="90" d="100"/>
        </p:scale>
        <p:origin x="-138" y="-618"/>
      </p:cViewPr>
      <p:guideLst>
        <p:guide orient="horz" pos="3867"/>
        <p:guide pos="5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96" y="-54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19CDEE69-E69B-492C-A031-13F33AB954B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FC48426-8443-400C-8CC0-3A1247D20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photo(s) on the report cover will be used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9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Give these slides a telegraphic title (expresses a complete thought in a concise manner).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2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1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presentations will include at least one “Finding” slide. (Presentations on special reports such as on State spending or VRS may not include findings). </a:t>
            </a:r>
          </a:p>
          <a:p>
            <a:endParaRPr lang="en-US" smtClean="0"/>
          </a:p>
          <a:p>
            <a:r>
              <a:rPr lang="en-US" smtClean="0"/>
              <a:t>A finding is a conclusion drawn from the evidence, not a simple statement of fact. </a:t>
            </a:r>
          </a:p>
          <a:p>
            <a:endParaRPr lang="en-US" smtClean="0"/>
          </a:p>
          <a:p>
            <a:r>
              <a:rPr lang="en-US" smtClean="0"/>
              <a:t>Use complete sentences to state a finding.</a:t>
            </a:r>
          </a:p>
          <a:p>
            <a:endParaRPr lang="en-US" smtClean="0"/>
          </a:p>
          <a:p>
            <a:r>
              <a:rPr lang="en-US" smtClean="0"/>
              <a:t>You can list more than one finding on a slide (change title to “Findings”).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4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 it is challenging to draw a very clear cause and effect about what specific role each improvement effort has had.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6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0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List the major sections of the presentation beginning</a:t>
            </a:r>
            <a:r>
              <a:rPr lang="en-US" baseline="0" smtClean="0"/>
              <a:t> with “Background.” Use black text for the upcoming section and 35% gray for the rest.</a:t>
            </a:r>
          </a:p>
          <a:p>
            <a:r>
              <a:rPr lang="en-US" baseline="0" smtClean="0"/>
              <a:t>Keep these section labels brief.</a:t>
            </a:r>
          </a:p>
          <a:p>
            <a:endParaRPr lang="en-US" baseline="0" smtClean="0"/>
          </a:p>
          <a:p>
            <a:r>
              <a:rPr lang="en-US" baseline="0" smtClean="0"/>
              <a:t>Repeat this slide before beginning each new section, changing the text colors appropriately.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A short presentation may include only one of these slides</a:t>
            </a:r>
            <a:r>
              <a:rPr lang="en-US" baseline="0" smtClean="0"/>
              <a:t>. In this case</a:t>
            </a:r>
            <a:r>
              <a:rPr lang="en-US" smtClean="0"/>
              <a:t>, use black text for all of</a:t>
            </a:r>
            <a:r>
              <a:rPr lang="en-US" baseline="0" smtClean="0"/>
              <a:t> the sections</a:t>
            </a:r>
            <a:r>
              <a:rPr lang="en-US" smtClean="0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Paraphrase</a:t>
            </a:r>
            <a:r>
              <a:rPr lang="en-US" baseline="0" dirty="0" smtClean="0"/>
              <a:t> the mandate.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25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presentations will include at least one “Finding” slide. (Presentations on special reports such as on State spending or VRS may not include findings). </a:t>
            </a:r>
          </a:p>
          <a:p>
            <a:endParaRPr lang="en-US" smtClean="0"/>
          </a:p>
          <a:p>
            <a:r>
              <a:rPr lang="en-US" smtClean="0"/>
              <a:t>A finding is a conclusion drawn from the evidence, not a simple statement of fact. </a:t>
            </a:r>
          </a:p>
          <a:p>
            <a:endParaRPr lang="en-US" smtClean="0"/>
          </a:p>
          <a:p>
            <a:r>
              <a:rPr lang="en-US" smtClean="0"/>
              <a:t>Use complete sentences to state a finding.</a:t>
            </a:r>
          </a:p>
          <a:p>
            <a:endParaRPr lang="en-US" smtClean="0"/>
          </a:p>
          <a:p>
            <a:r>
              <a:rPr lang="en-US" smtClean="0"/>
              <a:t>You can list more than one finding on a slide (change title to “Findings”).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this is not because we didn’t look hard enough or ran out of time.  The evidence in many cases just isn’t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3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9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presentations will include at least one “Finding” slide. (Presentations on special reports such as on State spending or VRS may not include findings). </a:t>
            </a:r>
          </a:p>
          <a:p>
            <a:endParaRPr lang="en-US" smtClean="0"/>
          </a:p>
          <a:p>
            <a:r>
              <a:rPr lang="en-US" smtClean="0"/>
              <a:t>A finding is a conclusion drawn from the evidence, not a simple statement of fact. </a:t>
            </a:r>
          </a:p>
          <a:p>
            <a:endParaRPr lang="en-US" smtClean="0"/>
          </a:p>
          <a:p>
            <a:r>
              <a:rPr lang="en-US" smtClean="0"/>
              <a:t>Use complete sentences to state a finding.</a:t>
            </a:r>
          </a:p>
          <a:p>
            <a:endParaRPr lang="en-US" smtClean="0"/>
          </a:p>
          <a:p>
            <a:r>
              <a:rPr lang="en-US" smtClean="0"/>
              <a:t>You can list more than one finding on a slide (change title to “Findings”).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3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2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DOE can in certain cases have expertise to make more effective decisions than school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These slides are REQUIRED if the report contains recommendations. Do not change the slide title. </a:t>
            </a:r>
          </a:p>
          <a:p>
            <a:r>
              <a:rPr lang="en-US" smtClean="0"/>
              <a:t>Use complete sentences.</a:t>
            </a:r>
          </a:p>
          <a:p>
            <a:r>
              <a:rPr lang="en-US" smtClean="0"/>
              <a:t>Paraphrase long recommendations.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7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presentations will include at least one “Finding” slide. (Presentations on special reports such as on State spending or VRS may not include findings). </a:t>
            </a:r>
          </a:p>
          <a:p>
            <a:endParaRPr lang="en-US" smtClean="0"/>
          </a:p>
          <a:p>
            <a:r>
              <a:rPr lang="en-US" smtClean="0"/>
              <a:t>A finding is a conclusion drawn from the evidence, not a simple statement of fact. </a:t>
            </a:r>
          </a:p>
          <a:p>
            <a:endParaRPr lang="en-US" smtClean="0"/>
          </a:p>
          <a:p>
            <a:r>
              <a:rPr lang="en-US" smtClean="0"/>
              <a:t>Use complete sentences to state a finding.</a:t>
            </a:r>
          </a:p>
          <a:p>
            <a:endParaRPr lang="en-US" smtClean="0"/>
          </a:p>
          <a:p>
            <a:r>
              <a:rPr lang="en-US" smtClean="0"/>
              <a:t>You can list more than one finding on a slide (change title to “Findings”).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These slides are REQUIRED if the report contains recommendations. Do not change the slide title. </a:t>
            </a:r>
          </a:p>
          <a:p>
            <a:r>
              <a:rPr lang="en-US" smtClean="0"/>
              <a:t>Use complete sentences.</a:t>
            </a:r>
          </a:p>
          <a:p>
            <a:r>
              <a:rPr lang="en-US" smtClean="0"/>
              <a:t>Paraphrase long recommendations.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81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slide is REQUIRED for most presentations. Do not change the title.</a:t>
            </a:r>
          </a:p>
          <a:p>
            <a:endParaRPr lang="en-US" smtClean="0"/>
          </a:p>
          <a:p>
            <a:r>
              <a:rPr lang="en-US" smtClean="0"/>
              <a:t>Include </a:t>
            </a:r>
            <a:r>
              <a:rPr lang="en-US" baseline="0" smtClean="0"/>
              <a:t>all or most of the Key Findings from the Report Summary</a:t>
            </a:r>
            <a:r>
              <a:rPr lang="en-US" smtClean="0"/>
              <a:t>. In most cases, however, make the wording more concise than in the report. 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1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</a:t>
            </a:r>
            <a:r>
              <a:rPr lang="en-US" baseline="0" smtClean="0"/>
              <a:t> is the last slide in the presentation.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State the “bottom line” or</a:t>
            </a:r>
            <a:r>
              <a:rPr lang="en-US" baseline="0" smtClean="0"/>
              <a:t> takeaway message</a:t>
            </a:r>
            <a:r>
              <a:rPr lang="en-US" smtClean="0"/>
              <a:t> of the presentation in one or two sentences.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List the major sections of the presentation beginning</a:t>
            </a:r>
            <a:r>
              <a:rPr lang="en-US" baseline="0" smtClean="0"/>
              <a:t> with “Background.” Use black text for the upcoming section and 35% gray for the rest.</a:t>
            </a:r>
          </a:p>
          <a:p>
            <a:r>
              <a:rPr lang="en-US" baseline="0" smtClean="0"/>
              <a:t>Keep these section labels brief.</a:t>
            </a:r>
          </a:p>
          <a:p>
            <a:endParaRPr lang="en-US" baseline="0" smtClean="0"/>
          </a:p>
          <a:p>
            <a:r>
              <a:rPr lang="en-US" baseline="0" smtClean="0"/>
              <a:t>Repeat this slide before beginning each new section, changing the text colors appropriately.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A short presentation may include only one of these slides</a:t>
            </a:r>
            <a:r>
              <a:rPr lang="en-US" baseline="0" smtClean="0"/>
              <a:t>. In this case</a:t>
            </a:r>
            <a:r>
              <a:rPr lang="en-US" smtClean="0"/>
              <a:t>, use black text for all of</a:t>
            </a:r>
            <a:r>
              <a:rPr lang="en-US" baseline="0" smtClean="0"/>
              <a:t> the sections</a:t>
            </a:r>
            <a:r>
              <a:rPr lang="en-US" smtClean="0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its primarily family background, especially household income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Present general background information in 3-5 slides. </a:t>
            </a:r>
          </a:p>
          <a:p>
            <a:endParaRPr lang="en-US" smtClean="0"/>
          </a:p>
          <a:p>
            <a:r>
              <a:rPr lang="en-US" smtClean="0"/>
              <a:t>But present background information that is specific to an individual section at</a:t>
            </a:r>
            <a:r>
              <a:rPr lang="en-US" baseline="0" smtClean="0"/>
              <a:t> the beginning of that section of the presentation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Use a descriptive or telegraphic title for these slides.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List the major sections of the presentation beginning</a:t>
            </a:r>
            <a:r>
              <a:rPr lang="en-US" baseline="0" smtClean="0"/>
              <a:t> with “Background.” Use black text for the upcoming section and 35% gray for the rest.</a:t>
            </a:r>
          </a:p>
          <a:p>
            <a:r>
              <a:rPr lang="en-US" baseline="0" smtClean="0"/>
              <a:t>Keep these section labels brief.</a:t>
            </a:r>
          </a:p>
          <a:p>
            <a:endParaRPr lang="en-US" baseline="0" smtClean="0"/>
          </a:p>
          <a:p>
            <a:r>
              <a:rPr lang="en-US" baseline="0" smtClean="0"/>
              <a:t>Repeat this slide before beginning each new section, changing the text colors appropriately.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A short presentation may include only one of these slides</a:t>
            </a:r>
            <a:r>
              <a:rPr lang="en-US" baseline="0" smtClean="0"/>
              <a:t>. In this case</a:t>
            </a:r>
            <a:r>
              <a:rPr lang="en-US" smtClean="0"/>
              <a:t>, use black text for all of</a:t>
            </a:r>
            <a:r>
              <a:rPr lang="en-US" baseline="0" smtClean="0"/>
              <a:t> the sections</a:t>
            </a:r>
            <a:r>
              <a:rPr lang="en-US" smtClean="0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5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presentations will include at least one “Finding” slide. (Presentations on special reports such as on State spending or VRS may not include findings). </a:t>
            </a:r>
          </a:p>
          <a:p>
            <a:endParaRPr lang="en-US" smtClean="0"/>
          </a:p>
          <a:p>
            <a:r>
              <a:rPr lang="en-US" smtClean="0"/>
              <a:t>A finding is a conclusion drawn from the evidence, not a simple statement of fact. </a:t>
            </a:r>
          </a:p>
          <a:p>
            <a:endParaRPr lang="en-US" smtClean="0"/>
          </a:p>
          <a:p>
            <a:r>
              <a:rPr lang="en-US" smtClean="0"/>
              <a:t>Use complete sentences to state a finding.</a:t>
            </a:r>
          </a:p>
          <a:p>
            <a:endParaRPr lang="en-US" smtClean="0"/>
          </a:p>
          <a:p>
            <a:r>
              <a:rPr lang="en-US" smtClean="0"/>
              <a:t>You can list more than one finding on a slide (change title to “Findings”).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8426-8443-400C-8CC0-3A1247D20D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4" y="547327"/>
            <a:ext cx="2134494" cy="86425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8465" y="6139300"/>
            <a:ext cx="439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cap="none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Commission Briefing</a:t>
            </a:r>
            <a:endParaRPr lang="en-US" sz="1800" cap="none" spc="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37804" y="6138863"/>
            <a:ext cx="2574925" cy="33832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Date of Briefing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4585807"/>
            <a:ext cx="8247888" cy="1051560"/>
          </a:xfrm>
          <a:noFill/>
        </p:spPr>
        <p:txBody>
          <a:bodyPr anchor="ctr">
            <a:normAutofit/>
          </a:bodyPr>
          <a:lstStyle>
            <a:lvl1pPr>
              <a:defRPr sz="3200" b="1" baseline="0">
                <a:solidFill>
                  <a:srgbClr val="000080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Report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38"/>
            <a:ext cx="8229600" cy="11430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08400"/>
            <a:ext cx="8229600" cy="4084320"/>
          </a:xfrm>
        </p:spPr>
        <p:txBody>
          <a:bodyPr/>
          <a:lstStyle>
            <a:lvl1pPr marL="228600" indent="-228600">
              <a:buFont typeface="Arial" pitchFamily="34" charset="0"/>
              <a:buChar char="•"/>
              <a:tabLst>
                <a:tab pos="228600" algn="l"/>
              </a:tabLs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71500" indent="-228600">
              <a:buFont typeface="Myriad Pro" pitchFamily="34" charset="0"/>
              <a:buChar char="–"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8683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fld id="{A6882DE1-7394-43B2-9A66-E22F69744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ground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1138"/>
            <a:ext cx="8229600" cy="1065894"/>
          </a:xfrm>
        </p:spPr>
        <p:txBody>
          <a:bodyPr>
            <a:normAutofit/>
          </a:bodyPr>
          <a:lstStyle>
            <a:lvl1pPr>
              <a:defRPr sz="3400" baseline="0"/>
            </a:lvl1pPr>
          </a:lstStyle>
          <a:p>
            <a:r>
              <a:rPr lang="en-US" dirty="0" smtClean="0"/>
              <a:t>[Background Information]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08400"/>
            <a:ext cx="8229600" cy="4084320"/>
          </a:xfrm>
        </p:spPr>
        <p:txBody>
          <a:bodyPr/>
          <a:lstStyle>
            <a:lvl1pPr marL="228600" indent="-228600">
              <a:buFont typeface="Arial" pitchFamily="34" charset="0"/>
              <a:buChar char="•"/>
              <a:tabLst>
                <a:tab pos="228600" algn="l"/>
              </a:tabLs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71500" indent="-228600">
              <a:buFont typeface="Myriad Pro" pitchFamily="34" charset="0"/>
              <a:buChar char="−"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8683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fld id="{A6882DE1-7394-43B2-9A66-E22F69744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vid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1138"/>
            <a:ext cx="8229600" cy="1143000"/>
          </a:xfrm>
        </p:spPr>
        <p:txBody>
          <a:bodyPr>
            <a:normAutofit/>
          </a:bodyPr>
          <a:lstStyle>
            <a:lvl1pPr>
              <a:defRPr sz="3400" baseline="0"/>
            </a:lvl1pPr>
          </a:lstStyle>
          <a:p>
            <a:r>
              <a:rPr lang="en-US" dirty="0" smtClean="0"/>
              <a:t>[Evidence Slide]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08400"/>
            <a:ext cx="8229600" cy="4084320"/>
          </a:xfrm>
        </p:spPr>
        <p:txBody>
          <a:bodyPr/>
          <a:lstStyle>
            <a:lvl1pPr marL="228600" indent="-228600">
              <a:buFont typeface="Arial" pitchFamily="34" charset="0"/>
              <a:buChar char="•"/>
              <a:tabLst>
                <a:tab pos="228600" algn="l"/>
              </a:tabLs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71500" indent="-228600">
              <a:buFont typeface="Myriad Pro" pitchFamily="34" charset="0"/>
              <a:buChar char="−"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8683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fld id="{A6882DE1-7394-43B2-9A66-E22F69744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82DE1-7394-43B2-9A66-E22F69744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66824" y="5893723"/>
            <a:ext cx="821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SzPct val="90000"/>
              <a:tabLst>
                <a:tab pos="228600" algn="l"/>
              </a:tabLst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://jlarc.virginia.gov		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(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804)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786-1258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6825" y="537220"/>
            <a:ext cx="82103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973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JLARC Staff for This Report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2057363"/>
            <a:ext cx="8210550" cy="556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Name, Division Chief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4345" y="2644103"/>
            <a:ext cx="8210550" cy="5565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Name, Project Leader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4345" y="3230843"/>
            <a:ext cx="8210550" cy="556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Name(s)</a:t>
            </a:r>
          </a:p>
        </p:txBody>
      </p:sp>
    </p:spTree>
    <p:extLst>
      <p:ext uri="{BB962C8B-B14F-4D97-AF65-F5344CB8AC3E}">
        <p14:creationId xmlns:p14="http://schemas.microsoft.com/office/powerpoint/2010/main" val="188267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82DE1-7394-43B2-9A66-E22F69744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0060" y="1808400"/>
            <a:ext cx="8169275" cy="4091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16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82DE1-7394-43B2-9A66-E22F69744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84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21520" y="448708"/>
            <a:ext cx="822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1520" y="6390006"/>
            <a:ext cx="8229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" y="6400800"/>
            <a:ext cx="21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  <a:latin typeface="Myriad Pro" pitchFamily="34" charset="0"/>
              </a:rPr>
              <a:t>JLARC</a:t>
            </a:r>
            <a:endParaRPr lang="en-US" sz="1400" dirty="0">
              <a:solidFill>
                <a:srgbClr val="595959"/>
              </a:solidFill>
              <a:latin typeface="Myriad Pro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680" y="638683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595959"/>
                </a:solidFill>
                <a:latin typeface="Myriad Pro" pitchFamily="34" charset="0"/>
              </a:defRPr>
            </a:lvl1pPr>
          </a:lstStyle>
          <a:p>
            <a:fld id="{F70BF16E-EFB1-CF45-8E64-6AD6B59610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1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rgbClr val="282973"/>
          </a:solidFill>
          <a:effectLst/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spcAft>
          <a:spcPts val="600"/>
        </a:spcAft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spcBef>
          <a:spcPct val="20000"/>
        </a:spcBef>
        <a:spcAft>
          <a:spcPts val="600"/>
        </a:spcAft>
        <a:buSzPct val="90000"/>
        <a:buFont typeface="Calibri" pitchFamily="34" charset="0"/>
        <a:buChar char="–"/>
        <a:tabLst>
          <a:tab pos="685800" algn="l"/>
        </a:tabLst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6911" y="4882200"/>
            <a:ext cx="8247888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C1B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 Performing Schools in</a:t>
            </a:r>
            <a:br>
              <a:rPr lang="en-US" dirty="0" smtClean="0">
                <a:solidFill>
                  <a:srgbClr val="1C1B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C1B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Urban High Poverty Communities</a:t>
            </a:r>
            <a:endParaRPr lang="en-US" dirty="0">
              <a:solidFill>
                <a:srgbClr val="1C1B4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November 11,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17354" r="2603" b="50000"/>
          <a:stretch/>
        </p:blipFill>
        <p:spPr>
          <a:xfrm>
            <a:off x="1117597" y="1586696"/>
            <a:ext cx="7242629" cy="3295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" y="6135809"/>
            <a:ext cx="3438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House Committee on Education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Poses Significant Challenges for Virginia’s Urban Students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250" y="2056050"/>
            <a:ext cx="8229600" cy="4084320"/>
          </a:xfrm>
        </p:spPr>
        <p:txBody>
          <a:bodyPr/>
          <a:lstStyle/>
          <a:p>
            <a:r>
              <a:rPr lang="en-US" dirty="0"/>
              <a:t>Students in high poverty schools more likely to</a:t>
            </a:r>
          </a:p>
          <a:p>
            <a:pPr lvl="1"/>
            <a:r>
              <a:rPr lang="en-US" dirty="0" smtClean="0"/>
              <a:t>miss </a:t>
            </a:r>
            <a:r>
              <a:rPr lang="en-US" dirty="0"/>
              <a:t>school days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change </a:t>
            </a:r>
            <a:r>
              <a:rPr lang="en-US" dirty="0"/>
              <a:t>schools during the school year</a:t>
            </a:r>
          </a:p>
          <a:p>
            <a:r>
              <a:rPr lang="en-US" dirty="0"/>
              <a:t>Poverty cited as significant challenge by teachers and principals</a:t>
            </a:r>
          </a:p>
          <a:p>
            <a:pPr lvl="1"/>
            <a:r>
              <a:rPr lang="en-US" dirty="0"/>
              <a:t>Students regularly come to school </a:t>
            </a:r>
            <a:r>
              <a:rPr lang="en-US" dirty="0" smtClean="0"/>
              <a:t>unprepared for learning because of difficulties at home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/>
          <a:stretch/>
        </p:blipFill>
        <p:spPr>
          <a:xfrm>
            <a:off x="3461313" y="1647824"/>
            <a:ext cx="3158561" cy="4726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/>
              <a:t>Poverty Schools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Lower English SOL </a:t>
            </a:r>
            <a:r>
              <a:rPr lang="en-US" dirty="0"/>
              <a:t>Test </a:t>
            </a:r>
            <a:r>
              <a:rPr lang="en-US" dirty="0" smtClean="0"/>
              <a:t>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2" t="65" r="540" b="82298"/>
          <a:stretch/>
        </p:blipFill>
        <p:spPr>
          <a:xfrm>
            <a:off x="962025" y="2089852"/>
            <a:ext cx="3286125" cy="10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</a:t>
            </a:r>
            <a:r>
              <a:rPr lang="en-US" dirty="0"/>
              <a:t>Performing Schools Often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Lack </a:t>
            </a:r>
            <a:r>
              <a:rPr lang="en-US" dirty="0"/>
              <a:t>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Sufficient </a:t>
            </a:r>
            <a:r>
              <a:rPr lang="en-US" dirty="0"/>
              <a:t>Number of Effective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050"/>
            <a:ext cx="8229600" cy="40843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7 of 11 low performing schools reported lacking enough effective teachers</a:t>
            </a:r>
          </a:p>
          <a:p>
            <a:r>
              <a:rPr lang="en-US" dirty="0" smtClean="0"/>
              <a:t>Two challenges with removing ineffective teachers</a:t>
            </a:r>
          </a:p>
          <a:p>
            <a:pPr lvl="1"/>
            <a:r>
              <a:rPr lang="en-US" dirty="0" smtClean="0"/>
              <a:t>Time and documentation required for termination</a:t>
            </a:r>
          </a:p>
          <a:p>
            <a:pPr lvl="1"/>
            <a:r>
              <a:rPr lang="en-US" dirty="0" smtClean="0"/>
              <a:t>Difficulty recruiting quality teachers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ffective staff, recommended instructional practices, and support services have helped a few urban high poverty schools perform moderately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 at Higher </a:t>
            </a:r>
            <a:r>
              <a:rPr lang="en-US" dirty="0"/>
              <a:t>Performing Schools </a:t>
            </a:r>
            <a:r>
              <a:rPr lang="en-US" dirty="0" smtClean="0"/>
              <a:t>Use Recommended Instructional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2725"/>
            <a:ext cx="8229600" cy="4084320"/>
          </a:xfrm>
        </p:spPr>
        <p:txBody>
          <a:bodyPr>
            <a:normAutofit/>
          </a:bodyPr>
          <a:lstStyle/>
          <a:p>
            <a:r>
              <a:rPr lang="en-US" dirty="0" smtClean="0"/>
              <a:t>Effective teachers</a:t>
            </a:r>
          </a:p>
          <a:p>
            <a:pPr lvl="1"/>
            <a:r>
              <a:rPr lang="en-US" dirty="0"/>
              <a:t>Regular use of student performance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Team </a:t>
            </a:r>
            <a:r>
              <a:rPr lang="en-US" dirty="0"/>
              <a:t>approach to teaching</a:t>
            </a:r>
          </a:p>
          <a:p>
            <a:pPr lvl="1"/>
            <a:r>
              <a:rPr lang="en-US" dirty="0"/>
              <a:t>Ongoing professional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Principal serves as instructional leader</a:t>
            </a:r>
          </a:p>
          <a:p>
            <a:r>
              <a:rPr lang="en-US" dirty="0" smtClean="0"/>
              <a:t>Limited turnover among teachers and principals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</a:t>
            </a:r>
            <a:r>
              <a:rPr lang="en-US" dirty="0"/>
              <a:t>Performing Schools Provide Support Services to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046525"/>
            <a:ext cx="8229600" cy="4084320"/>
          </a:xfrm>
        </p:spPr>
        <p:txBody>
          <a:bodyPr/>
          <a:lstStyle/>
          <a:p>
            <a:r>
              <a:rPr lang="en-US" dirty="0"/>
              <a:t>Achievable Dream schools </a:t>
            </a:r>
            <a:endParaRPr lang="en-US" dirty="0" smtClean="0"/>
          </a:p>
          <a:p>
            <a:pPr lvl="1"/>
            <a:r>
              <a:rPr lang="en-US" smtClean="0"/>
              <a:t>Partner </a:t>
            </a:r>
            <a:r>
              <a:rPr lang="en-US" dirty="0"/>
              <a:t>with local businesses and City of Newport News</a:t>
            </a:r>
          </a:p>
          <a:p>
            <a:r>
              <a:rPr lang="en-US" dirty="0" smtClean="0"/>
              <a:t>Broad </a:t>
            </a:r>
            <a:r>
              <a:rPr lang="en-US" dirty="0"/>
              <a:t>range of support services</a:t>
            </a:r>
          </a:p>
          <a:p>
            <a:pPr lvl="1"/>
            <a:r>
              <a:rPr lang="en-US" dirty="0"/>
              <a:t>Character education</a:t>
            </a:r>
          </a:p>
          <a:p>
            <a:pPr lvl="1"/>
            <a:r>
              <a:rPr lang="en-US" dirty="0"/>
              <a:t>Mentoring and monitoring</a:t>
            </a:r>
          </a:p>
          <a:p>
            <a:pPr lvl="1"/>
            <a:r>
              <a:rPr lang="en-US" dirty="0"/>
              <a:t>Medical and personal care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Prior school improvement efforts in Virginia have had </a:t>
            </a:r>
            <a:r>
              <a:rPr lang="en-US" dirty="0"/>
              <a:t>a </a:t>
            </a:r>
            <a:r>
              <a:rPr lang="en-US" dirty="0" smtClean="0"/>
              <a:t>moderately positive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Performing Schools Have Been Subject to State Assistance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56050"/>
            <a:ext cx="8229600" cy="4084320"/>
          </a:xfrm>
        </p:spPr>
        <p:txBody>
          <a:bodyPr/>
          <a:lstStyle/>
          <a:p>
            <a:r>
              <a:rPr lang="en-US" dirty="0" smtClean="0"/>
              <a:t>MOU with Board of Education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Required to implement corrective actions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Restructuring </a:t>
            </a:r>
            <a:r>
              <a:rPr lang="en-US" dirty="0"/>
              <a:t>of </a:t>
            </a:r>
            <a:r>
              <a:rPr lang="en-US" dirty="0" smtClean="0"/>
              <a:t>school (in lieu of MOU)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Federal School Improvement Grant</a:t>
            </a:r>
          </a:p>
          <a:p>
            <a:pPr lvl="1"/>
            <a:r>
              <a:rPr lang="en-US" dirty="0" smtClean="0"/>
              <a:t>Required to implement approved reform model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Moderate Improvement, But Most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Schools Still Remained </a:t>
            </a:r>
            <a:r>
              <a:rPr lang="en-US" dirty="0"/>
              <a:t>Low Performing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160825"/>
            <a:ext cx="8229600" cy="408432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40% of schools improved relative to the state average</a:t>
            </a:r>
          </a:p>
          <a:p>
            <a:r>
              <a:rPr lang="en-US" dirty="0"/>
              <a:t>Nearly half of schools </a:t>
            </a:r>
            <a:r>
              <a:rPr lang="en-US" dirty="0" smtClean="0"/>
              <a:t>were still </a:t>
            </a:r>
            <a:r>
              <a:rPr lang="en-US" dirty="0"/>
              <a:t>substantially below the state average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This Presentation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Clr>
                <a:srgbClr val="C0C0C0"/>
              </a:buClr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Performance of Urban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 Poverty Schools</a:t>
            </a:r>
          </a:p>
          <a:p>
            <a:pPr marL="0" indent="0">
              <a:buClr>
                <a:srgbClr val="C0C0C0"/>
              </a:buClr>
              <a:buNone/>
            </a:pPr>
            <a:r>
              <a:rPr lang="en-US" dirty="0" smtClean="0"/>
              <a:t>Improving Virginia’s Low Performing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Study Mandate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79406" y="1617900"/>
            <a:ext cx="8229600" cy="408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JLARC to study options for restructuring the lowest performing schools or districts</a:t>
            </a:r>
          </a:p>
          <a:p>
            <a:pPr marL="800100" lvl="1" indent="-342900"/>
            <a:r>
              <a:rPr lang="en-US" dirty="0" smtClean="0"/>
              <a:t>primary reasons for low school performance</a:t>
            </a:r>
          </a:p>
          <a:p>
            <a:pPr marL="800100" lvl="1" indent="-342900"/>
            <a:r>
              <a:rPr lang="en-US" dirty="0"/>
              <a:t>successful approaches </a:t>
            </a:r>
            <a:r>
              <a:rPr lang="en-US" dirty="0" smtClean="0"/>
              <a:t>for urban high </a:t>
            </a:r>
            <a:r>
              <a:rPr lang="en-US" dirty="0"/>
              <a:t>poverty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schools </a:t>
            </a:r>
            <a:r>
              <a:rPr lang="en-US" dirty="0"/>
              <a:t>in Virginia </a:t>
            </a:r>
          </a:p>
          <a:p>
            <a:pPr marL="800100" lvl="1" indent="-342900"/>
            <a:r>
              <a:rPr lang="en-US" dirty="0"/>
              <a:t>options used in other states and cities</a:t>
            </a:r>
          </a:p>
          <a:p>
            <a:pPr marL="800100" lvl="1" indent="-342900"/>
            <a:r>
              <a:rPr lang="en-US" dirty="0"/>
              <a:t>appropriate criteria for state intervention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406" y="5933261"/>
            <a:ext cx="807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full text see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Item 31 of the 2013 Appropriation Act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/>
              <a:t>takeover will not necessarily lead to greater school improvement than past Virginia efforts.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Insufficient Evidence in Most States Whether Takeover Has Been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2103675"/>
            <a:ext cx="8229600" cy="408432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Lack of sufficient evidence of improvement from older takeover initiatives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New Jersey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Illinois</a:t>
            </a:r>
          </a:p>
          <a:p>
            <a:r>
              <a:rPr lang="en-US" dirty="0" smtClean="0"/>
              <a:t>Some takeovers with state divisions too recent to assess</a:t>
            </a:r>
          </a:p>
          <a:p>
            <a:pPr lvl="1"/>
            <a:r>
              <a:rPr lang="en-US" dirty="0" smtClean="0"/>
              <a:t>Tennessee</a:t>
            </a:r>
          </a:p>
          <a:p>
            <a:pPr lvl="1"/>
            <a:r>
              <a:rPr lang="en-US" dirty="0" smtClean="0"/>
              <a:t>Michigan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Moderate </a:t>
            </a:r>
            <a:r>
              <a:rPr lang="en-US" sz="2900" dirty="0" smtClean="0"/>
              <a:t>Improvement in Louisiana RSD, </a:t>
            </a:r>
            <a:br>
              <a:rPr lang="en-US" sz="2900" dirty="0" smtClean="0"/>
            </a:br>
            <a:r>
              <a:rPr lang="en-US" sz="2900" dirty="0" smtClean="0"/>
              <a:t>But Similar to Results in Virginia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1475" y="593407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RSD = Recovery School District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4717" y="2145030"/>
            <a:ext cx="8229600" cy="312547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44% of Louisiana RSD schools taken over improved relative to takeover average</a:t>
            </a:r>
          </a:p>
          <a:p>
            <a:pPr lvl="1">
              <a:spcAft>
                <a:spcPts val="1200"/>
              </a:spcAft>
            </a:pPr>
            <a:r>
              <a:rPr lang="en-US" sz="3100" dirty="0" smtClean="0"/>
              <a:t>Nearly half rated “D” or “F”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In both states, moderate improvement in some schools</a:t>
            </a:r>
          </a:p>
          <a:p>
            <a:pPr lvl="1"/>
            <a:r>
              <a:rPr lang="en-US" sz="3100" dirty="0"/>
              <a:t>At most schools subject to improvement efforts, performance remains </a:t>
            </a:r>
            <a:r>
              <a:rPr lang="en-US" sz="3100" dirty="0" smtClean="0"/>
              <a:t>low</a:t>
            </a:r>
            <a:endParaRPr lang="en-US" sz="3100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state can facilitate improvement without taking over low performing schools.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Accountability for Improving School Performance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162175"/>
            <a:ext cx="8229600" cy="385437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State has constitutional obligation to ensure high quality K-12 education</a:t>
            </a:r>
          </a:p>
          <a:p>
            <a:r>
              <a:rPr lang="en-US" dirty="0" smtClean="0"/>
              <a:t>Ability to exercise greater control over low performing schools is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Virginia Has Used MOUs to Support Prior Improvement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113200"/>
            <a:ext cx="8229600" cy="40843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Local school </a:t>
            </a:r>
            <a:r>
              <a:rPr lang="en-US" dirty="0" smtClean="0"/>
              <a:t>divisions have </a:t>
            </a:r>
            <a:r>
              <a:rPr lang="en-US" dirty="0"/>
              <a:t>had final </a:t>
            </a:r>
            <a:r>
              <a:rPr lang="en-US" dirty="0" smtClean="0"/>
              <a:t>authority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State played more of an advisory role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Consultation on instructional programs and personnel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Provide documentation on planning and actual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Stronger </a:t>
            </a:r>
            <a:r>
              <a:rPr lang="en-US" sz="2700" dirty="0"/>
              <a:t>MOUs </a:t>
            </a:r>
            <a:r>
              <a:rPr lang="en-US" sz="2700" dirty="0" smtClean="0"/>
              <a:t>Would Compel Better Decisions, But State Role Needs to Be Established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474"/>
            <a:ext cx="8229600" cy="3792301"/>
          </a:xfrm>
        </p:spPr>
        <p:txBody>
          <a:bodyPr>
            <a:normAutofit/>
          </a:bodyPr>
          <a:lstStyle/>
          <a:p>
            <a:r>
              <a:rPr lang="en-US" dirty="0" smtClean="0"/>
              <a:t>Use VDOE expertise and insight when necessary to require—rather than merely suggest—changes</a:t>
            </a:r>
          </a:p>
          <a:p>
            <a:r>
              <a:rPr lang="en-US" dirty="0" smtClean="0"/>
              <a:t>Binding state authority to override local division on key budgetary, personnel, and instructional decisions</a:t>
            </a:r>
          </a:p>
          <a:p>
            <a:r>
              <a:rPr lang="en-US" dirty="0" smtClean="0"/>
              <a:t>Would require changes to Code and Constitution of Virginia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0060" y="1514475"/>
            <a:ext cx="8169275" cy="438586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State Board of Education should enter into mandatory MOUs with school divisions that meet criteria for low performance.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General Assembly may wish to consider</a:t>
            </a:r>
          </a:p>
          <a:p>
            <a:pPr marL="914400" lvl="1" indent="-457200">
              <a:spcAft>
                <a:spcPts val="1200"/>
              </a:spcAft>
              <a:buSzPct val="105000"/>
              <a:buFont typeface="Segoe UI" panose="020B0502040204020203" pitchFamily="34" charset="0"/>
              <a:buChar char="-"/>
            </a:pPr>
            <a:r>
              <a:rPr lang="en-US" dirty="0" smtClean="0"/>
              <a:t>amending the Code to give the Board legal authority for such MOUs</a:t>
            </a:r>
          </a:p>
          <a:p>
            <a:pPr marL="914400" lvl="1" indent="-457200">
              <a:spcAft>
                <a:spcPts val="1200"/>
              </a:spcAft>
              <a:buSzPct val="105000"/>
              <a:buFont typeface="Segoe UI" panose="020B0502040204020203" pitchFamily="34" charset="0"/>
              <a:buChar char="-"/>
            </a:pPr>
            <a:r>
              <a:rPr lang="en-US" dirty="0"/>
              <a:t>amending the </a:t>
            </a:r>
            <a:r>
              <a:rPr lang="en-US" dirty="0" smtClean="0"/>
              <a:t>Constitution to provide such authority, subject to voter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state can provide additional resources and flexibility to assist low performing schools.</a:t>
            </a:r>
          </a:p>
        </p:txBody>
      </p:sp>
    </p:spTree>
    <p:extLst>
      <p:ext uri="{BB962C8B-B14F-4D97-AF65-F5344CB8AC3E}">
        <p14:creationId xmlns:p14="http://schemas.microsoft.com/office/powerpoint/2010/main" val="4518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</a:t>
            </a:r>
            <a:r>
              <a:rPr lang="en-US" dirty="0"/>
              <a:t>Can </a:t>
            </a:r>
            <a:r>
              <a:rPr lang="en-US" dirty="0" smtClean="0"/>
              <a:t>Be Trained </a:t>
            </a:r>
            <a:r>
              <a:rPr lang="en-US" dirty="0"/>
              <a:t>Specifically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Urban </a:t>
            </a:r>
            <a:r>
              <a:rPr lang="en-US" dirty="0"/>
              <a:t>High Poverty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149"/>
            <a:ext cx="8229600" cy="4333875"/>
          </a:xfrm>
        </p:spPr>
        <p:txBody>
          <a:bodyPr>
            <a:normAutofit/>
          </a:bodyPr>
          <a:lstStyle/>
          <a:p>
            <a:r>
              <a:rPr lang="en-US" dirty="0" smtClean="0"/>
              <a:t>Teach for America provides short-term solution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Costs local school division up to $5,000 per teacher placed</a:t>
            </a:r>
          </a:p>
          <a:p>
            <a:r>
              <a:rPr lang="en-US" dirty="0" smtClean="0"/>
              <a:t>Urban teacher residency programs provide longer-term solution</a:t>
            </a:r>
          </a:p>
          <a:p>
            <a:pPr lvl="1"/>
            <a:r>
              <a:rPr lang="en-US" dirty="0" smtClean="0"/>
              <a:t>Approximately $480K in planning costs and $40K per teacher placed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627425"/>
            <a:ext cx="8229600" cy="43638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Analysis of improvement at 47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Virginia schools</a:t>
            </a:r>
          </a:p>
          <a:p>
            <a:pPr>
              <a:spcAft>
                <a:spcPts val="1200"/>
              </a:spcAft>
            </a:pPr>
            <a:r>
              <a:rPr lang="en-US" dirty="0"/>
              <a:t>Interviews with principals and teachers at 9 urban high poverty </a:t>
            </a:r>
            <a:r>
              <a:rPr lang="en-US" dirty="0" smtClean="0"/>
              <a:t>schools </a:t>
            </a:r>
          </a:p>
          <a:p>
            <a:pPr>
              <a:spcAft>
                <a:spcPts val="1200"/>
              </a:spcAft>
            </a:pPr>
            <a:r>
              <a:rPr lang="en-US" dirty="0"/>
              <a:t>Analysis of </a:t>
            </a:r>
            <a:r>
              <a:rPr lang="en-US" dirty="0" smtClean="0"/>
              <a:t>student </a:t>
            </a:r>
            <a:r>
              <a:rPr lang="en-US" dirty="0"/>
              <a:t>achievement and school </a:t>
            </a:r>
            <a:r>
              <a:rPr lang="en-US" dirty="0" smtClean="0"/>
              <a:t>performance data </a:t>
            </a:r>
            <a:r>
              <a:rPr lang="en-US" dirty="0"/>
              <a:t>in </a:t>
            </a:r>
            <a:r>
              <a:rPr lang="en-US" dirty="0" smtClean="0"/>
              <a:t>Virginia (through 2013)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Review of other states and cities using school takeovers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Review </a:t>
            </a:r>
            <a:r>
              <a:rPr lang="en-US" dirty="0"/>
              <a:t>of </a:t>
            </a:r>
            <a:r>
              <a:rPr lang="en-US" dirty="0" smtClean="0"/>
              <a:t>research literature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General Assembly may wish to </a:t>
            </a:r>
            <a:r>
              <a:rPr lang="en-US" dirty="0" smtClean="0"/>
              <a:t>consider providing </a:t>
            </a:r>
            <a:r>
              <a:rPr lang="en-US" dirty="0"/>
              <a:t>grants </a:t>
            </a:r>
            <a:r>
              <a:rPr lang="en-US" dirty="0" smtClean="0"/>
              <a:t>to local school </a:t>
            </a:r>
            <a:r>
              <a:rPr lang="en-US" dirty="0"/>
              <a:t>divisions that place Teach for America </a:t>
            </a:r>
            <a:r>
              <a:rPr lang="en-US" dirty="0" smtClean="0"/>
              <a:t>teachers in </a:t>
            </a:r>
            <a:r>
              <a:rPr lang="en-US" dirty="0"/>
              <a:t>low performing schools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/>
              <a:t>The General Assembly may wish to consider providing grants </a:t>
            </a:r>
            <a:r>
              <a:rPr lang="en-US" dirty="0" smtClean="0"/>
              <a:t>to higher </a:t>
            </a:r>
            <a:r>
              <a:rPr lang="en-US" dirty="0"/>
              <a:t>education institutions and local school divisions to develop teacher residency programs.</a:t>
            </a:r>
          </a:p>
        </p:txBody>
      </p:sp>
    </p:spTree>
    <p:extLst>
      <p:ext uri="{BB962C8B-B14F-4D97-AF65-F5344CB8AC3E}">
        <p14:creationId xmlns:p14="http://schemas.microsoft.com/office/powerpoint/2010/main" val="15613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Non-Traditional </a:t>
            </a:r>
            <a:r>
              <a:rPr lang="en-US" dirty="0"/>
              <a:t>Models Can Improve Instruction and Student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400"/>
            <a:ext cx="8229600" cy="4440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Year-round schools</a:t>
            </a:r>
            <a:endParaRPr lang="en-US" sz="2400" dirty="0"/>
          </a:p>
          <a:p>
            <a:r>
              <a:rPr lang="en-US" dirty="0" smtClean="0"/>
              <a:t>Support services for students in poverty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Achievable Dream model: smaller student body, per-student expenditures </a:t>
            </a:r>
            <a:r>
              <a:rPr lang="en-US" dirty="0" smtClean="0">
                <a:latin typeface="Arial"/>
                <a:cs typeface="Arial"/>
              </a:rPr>
              <a:t>≈</a:t>
            </a:r>
            <a:r>
              <a:rPr lang="en-US" dirty="0" smtClean="0"/>
              <a:t> 20% higher</a:t>
            </a:r>
          </a:p>
          <a:p>
            <a:r>
              <a:rPr lang="en-US" dirty="0" smtClean="0"/>
              <a:t>High quality charter schools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improve high poverty schools</a:t>
            </a:r>
            <a:r>
              <a:rPr lang="en-US" dirty="0"/>
              <a:t>, according </a:t>
            </a:r>
            <a:r>
              <a:rPr lang="en-US" dirty="0" smtClean="0"/>
              <a:t>to research literature</a:t>
            </a:r>
          </a:p>
          <a:p>
            <a:pPr lvl="1"/>
            <a:r>
              <a:rPr lang="en-US" dirty="0" smtClean="0"/>
              <a:t>Requires rigorous evaluation of charter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000" dirty="0"/>
              <a:t>L</a:t>
            </a:r>
            <a:r>
              <a:rPr lang="en-US" sz="3000" dirty="0" smtClean="0"/>
              <a:t>ower school </a:t>
            </a:r>
            <a:r>
              <a:rPr lang="en-US" sz="3000" dirty="0"/>
              <a:t>performance </a:t>
            </a:r>
            <a:r>
              <a:rPr lang="en-US" sz="3000" dirty="0" smtClean="0"/>
              <a:t>is strongly associated with high poverty, but high poverty schools can perform relatively better.</a:t>
            </a:r>
          </a:p>
          <a:p>
            <a:r>
              <a:rPr lang="en-US" sz="3000" dirty="0" smtClean="0"/>
              <a:t>Accountability is essential for improving performance; binding MOUs could help.</a:t>
            </a:r>
          </a:p>
          <a:p>
            <a:r>
              <a:rPr lang="en-US" sz="3000" dirty="0" smtClean="0"/>
              <a:t>The state can provide additional resources and flexibility to assist low performing schools.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5934" y="5111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28297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Final Report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808400"/>
            <a:ext cx="8229600" cy="40843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90000"/>
              <a:buFont typeface="Calibri" pitchFamily="34" charset="0"/>
              <a:buChar char="–"/>
              <a:tabLst>
                <a:tab pos="685800" algn="l"/>
              </a:tabLst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Final report posted on JLARC website</a:t>
            </a:r>
          </a:p>
          <a:p>
            <a:pPr lvl="1"/>
            <a:r>
              <a:rPr lang="en-US" u="sng" smtClean="0"/>
              <a:t>http://jlarc.virginia.gov/</a:t>
            </a:r>
          </a:p>
          <a:p>
            <a:pPr marL="342900" lvl="1" indent="0">
              <a:buFont typeface="Calibri" pitchFamily="34" charset="0"/>
              <a:buNone/>
            </a:pPr>
            <a:endParaRPr lang="en-US" u="sng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6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960" y="1779825"/>
            <a:ext cx="8169275" cy="4091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Lower </a:t>
            </a:r>
            <a:r>
              <a:rPr lang="en-US" dirty="0"/>
              <a:t>school performance is strongly associated with high poverty, but high poverty schools can perform relatively better with </a:t>
            </a:r>
            <a:r>
              <a:rPr lang="en-US" dirty="0" smtClean="0"/>
              <a:t>sound instructional practices, effective staff, and </a:t>
            </a:r>
            <a:r>
              <a:rPr lang="en-US" dirty="0"/>
              <a:t>support services.</a:t>
            </a:r>
          </a:p>
          <a:p>
            <a:r>
              <a:rPr lang="en-US" dirty="0" smtClean="0"/>
              <a:t>The </a:t>
            </a:r>
            <a:r>
              <a:rPr lang="en-US" dirty="0"/>
              <a:t>state can </a:t>
            </a:r>
            <a:r>
              <a:rPr lang="en-US" dirty="0" smtClean="0"/>
              <a:t>facilitate improvement </a:t>
            </a:r>
            <a:r>
              <a:rPr lang="en-US" dirty="0"/>
              <a:t>through stronger memoranda of understanding and additional resources and flexibility for low performing schools. </a:t>
            </a:r>
          </a:p>
        </p:txBody>
      </p:sp>
    </p:spTree>
    <p:extLst>
      <p:ext uri="{BB962C8B-B14F-4D97-AF65-F5344CB8AC3E}">
        <p14:creationId xmlns:p14="http://schemas.microsoft.com/office/powerpoint/2010/main" val="12052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This Presentation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F2741"/>
                </a:solidFill>
              </a:rPr>
              <a:t>Background</a:t>
            </a:r>
            <a:endParaRPr lang="en-US" dirty="0">
              <a:solidFill>
                <a:srgbClr val="1F2741"/>
              </a:solidFill>
            </a:endParaRPr>
          </a:p>
          <a:p>
            <a:pPr marL="0" indent="0">
              <a:buClr>
                <a:srgbClr val="C0C0C0"/>
              </a:buClr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Performance of Urban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 Poverty Schools</a:t>
            </a:r>
          </a:p>
          <a:p>
            <a:pPr marL="0" indent="0">
              <a:buClr>
                <a:srgbClr val="C0C0C0"/>
              </a:buClr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Improving Virginia’s Low Performing Schools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Achievement Influenced </a:t>
            </a:r>
            <a:br>
              <a:rPr lang="en-US" dirty="0" smtClean="0"/>
            </a:br>
            <a:r>
              <a:rPr lang="en-US" dirty="0" smtClean="0"/>
              <a:t>by Community, Family, and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63" b="30499"/>
          <a:stretch/>
        </p:blipFill>
        <p:spPr>
          <a:xfrm>
            <a:off x="0" y="2074878"/>
            <a:ext cx="3057525" cy="247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2" t="1870" r="33282" b="28629"/>
          <a:stretch/>
        </p:blipFill>
        <p:spPr>
          <a:xfrm>
            <a:off x="3038475" y="2141553"/>
            <a:ext cx="3057525" cy="247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4" r="937" b="30499"/>
          <a:stretch/>
        </p:blipFill>
        <p:spPr>
          <a:xfrm>
            <a:off x="6076949" y="2074878"/>
            <a:ext cx="2971801" cy="247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72174" r="13178" b="-2362"/>
          <a:stretch/>
        </p:blipFill>
        <p:spPr>
          <a:xfrm>
            <a:off x="1176337" y="4781549"/>
            <a:ext cx="6781800" cy="10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Virginia Schools Must Meet SOL Pass Rates and Graduation Rates for Accreditation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785146"/>
              </p:ext>
            </p:extLst>
          </p:nvPr>
        </p:nvGraphicFramePr>
        <p:xfrm>
          <a:off x="714376" y="1838327"/>
          <a:ext cx="7664450" cy="3314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122"/>
                <a:gridCol w="2594354"/>
                <a:gridCol w="1829710"/>
                <a:gridCol w="2541264"/>
              </a:tblGrid>
              <a:tr h="972792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1F2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Fully Accredited</a:t>
                      </a:r>
                      <a:endParaRPr lang="en-US" sz="2400" dirty="0"/>
                    </a:p>
                  </a:txBody>
                  <a:tcPr>
                    <a:solidFill>
                      <a:srgbClr val="1F27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Accredited with Warning</a:t>
                      </a:r>
                      <a:endParaRPr lang="en-US" sz="2400" dirty="0"/>
                    </a:p>
                  </a:txBody>
                  <a:tcPr>
                    <a:solidFill>
                      <a:srgbClr val="1F2741"/>
                    </a:solidFill>
                  </a:tcPr>
                </a:tc>
              </a:tr>
              <a:tr h="468381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English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 ≥ 75%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 &lt; 75%</a:t>
                      </a:r>
                      <a:endParaRPr lang="en-US" sz="2000" dirty="0"/>
                    </a:p>
                  </a:txBody>
                  <a:tcPr/>
                </a:tc>
              </a:tr>
              <a:tr h="46838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Math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≥ 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70</a:t>
                      </a:r>
                      <a:endParaRPr lang="en-US" sz="2000" dirty="0"/>
                    </a:p>
                  </a:txBody>
                  <a:tcPr/>
                </a:tc>
              </a:tr>
              <a:tr h="46838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Science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≥ 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&lt; 70</a:t>
                      </a:r>
                    </a:p>
                  </a:txBody>
                  <a:tcPr/>
                </a:tc>
              </a:tr>
              <a:tr h="46838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History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≥ 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&lt; 70</a:t>
                      </a:r>
                    </a:p>
                  </a:txBody>
                  <a:tcPr/>
                </a:tc>
              </a:tr>
              <a:tr h="46838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Graduation index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≥ 85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&lt; 82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5536762"/>
            <a:ext cx="8229600" cy="83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  <a:tabLst>
                <a:tab pos="228600" algn="l"/>
              </a:tabLst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90000"/>
              <a:buFont typeface="Myriad Pro" pitchFamily="34" charset="0"/>
              <a:buChar char="−"/>
              <a:tabLst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Accreditation denied: school fails to be fully accredited 4 consecutive years</a:t>
            </a:r>
          </a:p>
        </p:txBody>
      </p:sp>
    </p:spTree>
    <p:extLst>
      <p:ext uri="{BB962C8B-B14F-4D97-AF65-F5344CB8AC3E}">
        <p14:creationId xmlns:p14="http://schemas.microsoft.com/office/powerpoint/2010/main" val="34360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This Presentation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Clr>
                <a:srgbClr val="C0C0C0"/>
              </a:buClr>
              <a:buNone/>
            </a:pPr>
            <a:r>
              <a:rPr lang="en-US" dirty="0" smtClean="0"/>
              <a:t>Performance of Urban </a:t>
            </a:r>
            <a:r>
              <a:rPr lang="en-US" dirty="0"/>
              <a:t>High Poverty Schools</a:t>
            </a:r>
          </a:p>
          <a:p>
            <a:pPr marL="0" indent="0">
              <a:buClr>
                <a:srgbClr val="C0C0C0"/>
              </a:buClr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Improving Virginia’s Low Performing Schools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2DE1-7394-43B2-9A66-E22F6974405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Low school performance in Virginia is strongly associated </a:t>
            </a:r>
            <a:r>
              <a:rPr lang="en-US" dirty="0"/>
              <a:t>with </a:t>
            </a:r>
            <a:r>
              <a:rPr lang="en-US" dirty="0" smtClean="0"/>
              <a:t>high poverty.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RC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LARC slide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JLARC Presentation</Template>
  <TotalTime>3569</TotalTime>
  <Words>1925</Words>
  <Application>Microsoft Office PowerPoint</Application>
  <PresentationFormat>On-screen Show (4:3)</PresentationFormat>
  <Paragraphs>297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JLARC Presentation</vt:lpstr>
      <vt:lpstr>Low Performing Schools in Urban High Poverty Communities</vt:lpstr>
      <vt:lpstr>Study Mandate</vt:lpstr>
      <vt:lpstr>Research Activities</vt:lpstr>
      <vt:lpstr>In Brief</vt:lpstr>
      <vt:lpstr>In This Presentation</vt:lpstr>
      <vt:lpstr>Student Achievement Influenced  by Community, Family, and Schools</vt:lpstr>
      <vt:lpstr>Virginia Schools Must Meet SOL Pass Rates and Graduation Rates for Accreditation</vt:lpstr>
      <vt:lpstr>In This Presentation</vt:lpstr>
      <vt:lpstr>Finding</vt:lpstr>
      <vt:lpstr>Poverty Poses Significant Challenges for Virginia’s Urban Students </vt:lpstr>
      <vt:lpstr>High Poverty Schools Have  Lower English SOL Test Scores</vt:lpstr>
      <vt:lpstr>Low Performing Schools Often Lack a  Sufficient Number of Effective Teachers</vt:lpstr>
      <vt:lpstr>Finding</vt:lpstr>
      <vt:lpstr>Staff at Higher Performing Schools Use Recommended Instructional Practices</vt:lpstr>
      <vt:lpstr>Higher Performing Schools Provide Support Services to Students</vt:lpstr>
      <vt:lpstr>Finding</vt:lpstr>
      <vt:lpstr>Low Performing Schools Have Been Subject to State Assistance and Requirements</vt:lpstr>
      <vt:lpstr>Moderate Improvement, But Most  Schools Still Remained Low Performing</vt:lpstr>
      <vt:lpstr>In This Presentation</vt:lpstr>
      <vt:lpstr>Finding</vt:lpstr>
      <vt:lpstr>Insufficient Evidence in Most States Whether Takeover Has Been Successful</vt:lpstr>
      <vt:lpstr>Moderate Improvement in Louisiana RSD,  But Similar to Results in Virginia</vt:lpstr>
      <vt:lpstr>Finding</vt:lpstr>
      <vt:lpstr>Accountability for Improving School Performance is Essential</vt:lpstr>
      <vt:lpstr>Virginia Has Used MOUs to Support Prior Improvement Efforts</vt:lpstr>
      <vt:lpstr>Stronger MOUs Would Compel Better Decisions, But State Role Needs to Be Established</vt:lpstr>
      <vt:lpstr>Recommendations</vt:lpstr>
      <vt:lpstr>Finding</vt:lpstr>
      <vt:lpstr>Teachers Can Be Trained Specifically for  Urban High Poverty Schools</vt:lpstr>
      <vt:lpstr>Recommendations</vt:lpstr>
      <vt:lpstr>Non-Traditional Models Can Improve Instruction and Student Support</vt:lpstr>
      <vt:lpstr>Key Findings</vt:lpstr>
      <vt:lpstr>PowerPoint Presentation</vt:lpstr>
    </vt:vector>
  </TitlesOfParts>
  <Company>Commonwealth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Performing Schools in Urban High Poverty Communities</dc:title>
  <dc:creator>Jamie Bitz</dc:creator>
  <cp:lastModifiedBy>Ryan Brimmer</cp:lastModifiedBy>
  <cp:revision>180</cp:revision>
  <dcterms:created xsi:type="dcterms:W3CDTF">2014-05-19T19:28:28Z</dcterms:created>
  <dcterms:modified xsi:type="dcterms:W3CDTF">2014-11-10T19:59:47Z</dcterms:modified>
</cp:coreProperties>
</file>